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4" r:id="rId9"/>
    <p:sldId id="283" r:id="rId10"/>
    <p:sldId id="286" r:id="rId11"/>
    <p:sldId id="285" r:id="rId12"/>
    <p:sldId id="288" r:id="rId13"/>
    <p:sldId id="287" r:id="rId14"/>
    <p:sldId id="257" r:id="rId15"/>
    <p:sldId id="258" r:id="rId16"/>
    <p:sldId id="289" r:id="rId17"/>
    <p:sldId id="290" r:id="rId18"/>
    <p:sldId id="291" r:id="rId19"/>
    <p:sldId id="303" r:id="rId20"/>
    <p:sldId id="292" r:id="rId21"/>
    <p:sldId id="293" r:id="rId22"/>
    <p:sldId id="295" r:id="rId23"/>
    <p:sldId id="294" r:id="rId24"/>
    <p:sldId id="297" r:id="rId25"/>
    <p:sldId id="296" r:id="rId26"/>
    <p:sldId id="298" r:id="rId27"/>
    <p:sldId id="299" r:id="rId28"/>
    <p:sldId id="300" r:id="rId29"/>
    <p:sldId id="301" r:id="rId30"/>
    <p:sldId id="302" r:id="rId31"/>
    <p:sldId id="259" r:id="rId32"/>
    <p:sldId id="260" r:id="rId33"/>
    <p:sldId id="261" r:id="rId34"/>
    <p:sldId id="264" r:id="rId35"/>
    <p:sldId id="263" r:id="rId36"/>
    <p:sldId id="262" r:id="rId37"/>
    <p:sldId id="265" r:id="rId38"/>
    <p:sldId id="266" r:id="rId39"/>
    <p:sldId id="267" r:id="rId40"/>
    <p:sldId id="268" r:id="rId41"/>
    <p:sldId id="269" r:id="rId42"/>
    <p:sldId id="272" r:id="rId43"/>
    <p:sldId id="270" r:id="rId44"/>
    <p:sldId id="271" r:id="rId45"/>
    <p:sldId id="273" r:id="rId46"/>
    <p:sldId id="274" r:id="rId47"/>
    <p:sldId id="275" r:id="rId48"/>
    <p:sldId id="276" r:id="rId49"/>
    <p:sldId id="30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5352-BB1E-498F-A978-438A6BFBA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2FFBD-F720-4278-9BB2-0FEC77CFC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4EE3B-929D-493E-84D2-D0020F67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7019-2D33-457C-88B7-1A553C9021F8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D7ED5-55FF-4290-8D18-32FCA9687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8A32F-D47B-4EF0-A8B9-0985E993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57A7-6F40-4112-BF05-1A72F969C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861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C1009-7B61-45EA-8B55-B0206057E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F0E88F-AB86-41D0-A773-62DD31A1C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1D02-CA79-4633-9272-6748C6896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7019-2D33-457C-88B7-1A553C9021F8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599-F2BB-47B3-B98C-4BB516991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3169B-05F2-4408-AFA9-79307FE0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57A7-6F40-4112-BF05-1A72F969C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491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4488A0-F9D5-467A-92EC-403198C4B4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3CFA49-7C2B-497F-B131-209372AF2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FA572-DCAC-43D6-B6AF-BC3738750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7019-2D33-457C-88B7-1A553C9021F8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5E418-2350-40EF-8D54-811D97FBB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01494-E4CB-44D3-A42B-B20745A6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57A7-6F40-4112-BF05-1A72F969C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109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52D6-AA11-4A54-85B7-28125B7BA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8A03B-67DF-424B-9B88-C439ABE35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2E57B-8715-4A6D-9133-7DF24A023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7019-2D33-457C-88B7-1A553C9021F8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EB185-14A6-464B-AEAC-E2D9D519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8CCED-2334-4FE5-AA0F-918C738A7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57A7-6F40-4112-BF05-1A72F969C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501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B28B-A119-4AD5-A3BF-EDD9E5280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FEB10-8131-4DBC-BD18-2C0BE498D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81149-EBE3-4289-9651-F505B9107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7019-2D33-457C-88B7-1A553C9021F8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C03A0-4D8B-4BF9-9CDE-B411AB495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D72AB-FED7-4E14-B2B2-51FD54C7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57A7-6F40-4112-BF05-1A72F969C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537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19F39-0C74-413B-BD9D-886D7251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EED7-BDD3-4E40-A317-EDB966915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6E09E-ACC0-4E08-B887-69A12FB1E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FB4EA-9FA9-4C54-A509-AF725566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7019-2D33-457C-88B7-1A553C9021F8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6729F-8652-445A-A7F9-393C1684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A5469-2A8A-44DE-9326-C627B3C9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57A7-6F40-4112-BF05-1A72F969C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64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2912-C06B-4E2E-826D-FA84575EC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D3BAC-6DBA-4028-9718-1685E97FA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592DD-BFA4-4527-840E-95ADEAAF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CDB6C-76A0-4C42-B70D-3DE2C6E9B5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92DCDF-F3ED-4359-8F9D-BE7C6E3E5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39D336-BEB1-4B42-8544-D9356FE0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7019-2D33-457C-88B7-1A553C9021F8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33B6E8-769F-48C1-AC3F-C37423EC7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34B79-B204-441F-B7E7-9EE6CA53D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57A7-6F40-4112-BF05-1A72F969C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95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D614A-DF00-4B67-A4C9-D92252282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D207C6-E68C-4F7E-A024-AA6AEADB2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7019-2D33-457C-88B7-1A553C9021F8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37C1C7-E94B-43A5-B5B5-BEAA4D38E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C8F603-A0F8-4DCF-934F-6E3850E6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57A7-6F40-4112-BF05-1A72F969C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576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A1EAB4-FF21-4503-82BA-04DA523F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7019-2D33-457C-88B7-1A553C9021F8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264C67-683A-4F98-B88A-4E66AD702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2D19C-9653-4A46-9771-02C3C8807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57A7-6F40-4112-BF05-1A72F969C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2369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901F6-5671-4E57-8444-A960ECBC0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B8A3-E49E-4F14-9A80-06E6F2E50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F6FF9-E3DD-48E2-A439-097E7FF85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EDE62-FF12-4600-AC33-3F73B1BE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7019-2D33-457C-88B7-1A553C9021F8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87641-C387-4262-8A48-B6285F444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80302-CBC9-43F1-B1A0-7C9068B1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57A7-6F40-4112-BF05-1A72F969C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736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B1CD0-6F6E-4222-811D-BA1CAECC5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5C6EEE-8242-465A-B1C1-BCCA348CD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DA988-AAE4-4750-A29D-98B8CF369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21FA7-C20E-40EA-93C7-FD2A0CFE3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7019-2D33-457C-88B7-1A553C9021F8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BA510-6057-466C-B739-469C37BF5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40879-20D1-4D39-8203-A498CDCB4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57A7-6F40-4112-BF05-1A72F969C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176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DF942-1BDC-4B05-A2E2-EA573BB3E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BBEC1-CA92-4CC5-97C3-1048E083B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7B90C-5B8E-4DF3-BCCE-CCC965E1C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17019-2D33-457C-88B7-1A553C9021F8}" type="datetimeFigureOut">
              <a:rPr lang="en-IN" smtClean="0"/>
              <a:t>19-02-2021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B5FE9-9B4C-4E67-B332-810EA5F1E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6569D-012D-4100-9966-328B5374B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657A7-6F40-4112-BF05-1A72F969C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57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efiks.com/2017/11/20/a-step-by-step-id3-decision-tree-exampl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0C24E-207B-4302-8EC5-B2530537D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b="1" dirty="0"/>
              <a:t>C4.5</a:t>
            </a:r>
            <a:endParaRPr lang="en-IN" sz="8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C8A0A-1EF7-4585-A7B8-CA26440135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152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A3681-3278-4807-ACE8-3DECABAAD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15" y="555970"/>
            <a:ext cx="10999959" cy="545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77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D8E02A-D261-482C-9C85-206333352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632169"/>
            <a:ext cx="10970090" cy="558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65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34E53-98B8-4F55-A953-C8BD7CE0C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36" y="840271"/>
            <a:ext cx="9858279" cy="491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74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C58192-9535-4520-941C-2065ADB8A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48" y="544374"/>
            <a:ext cx="10713348" cy="58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94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69EA-E2DD-4B73-B015-A37EE401E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C4.5</a:t>
            </a:r>
            <a:endParaRPr lang="en-IN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E013F-2B76-4D00-B526-CF20EECD5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0" i="0" dirty="0">
                <a:effectLst/>
                <a:latin typeface="Georgia" panose="02040502050405020303" pitchFamily="18" charset="0"/>
              </a:rPr>
              <a:t>Decision trees are still hot topics nowadays in data science world. </a:t>
            </a:r>
          </a:p>
          <a:p>
            <a:pPr algn="just"/>
            <a:r>
              <a:rPr lang="en-US" b="0" i="0" u="sng" dirty="0">
                <a:effectLst/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ID3</a:t>
            </a:r>
            <a:r>
              <a:rPr lang="en-US" b="0" i="0" dirty="0">
                <a:effectLst/>
                <a:latin typeface="Georgia" panose="02040502050405020303" pitchFamily="18" charset="0"/>
              </a:rPr>
              <a:t> is the most common conventional decision tree algorithm but it has bottlenecks. </a:t>
            </a:r>
          </a:p>
          <a:p>
            <a:pPr lvl="1" algn="just"/>
            <a:r>
              <a:rPr lang="en-US" b="0" i="0" dirty="0">
                <a:effectLst/>
                <a:latin typeface="Georgia" panose="02040502050405020303" pitchFamily="18" charset="0"/>
              </a:rPr>
              <a:t>Attributes must be nominal values, dataset must not include missing data, and finally the algorithm tend to fall into overfitting. </a:t>
            </a:r>
          </a:p>
          <a:p>
            <a:pPr lvl="1" algn="just"/>
            <a:r>
              <a:rPr lang="en-US" b="0" i="0" dirty="0">
                <a:effectLst/>
                <a:latin typeface="Georgia" panose="02040502050405020303" pitchFamily="18" charset="0"/>
              </a:rPr>
              <a:t>Ross Quinlan, inventor of ID3, made some improvements for these bottlenecks and created a new algorithm named C4.5. </a:t>
            </a:r>
          </a:p>
          <a:p>
            <a:pPr lvl="1" algn="just"/>
            <a:r>
              <a:rPr lang="en-US" dirty="0">
                <a:latin typeface="Georgia" panose="02040502050405020303" pitchFamily="18" charset="0"/>
              </a:rPr>
              <a:t>T</a:t>
            </a:r>
            <a:r>
              <a:rPr lang="en-US" b="0" i="0" dirty="0">
                <a:effectLst/>
                <a:latin typeface="Georgia" panose="02040502050405020303" pitchFamily="18" charset="0"/>
              </a:rPr>
              <a:t>he algorithm can create a more generalized models including continuous data and could handle missing data. </a:t>
            </a:r>
            <a:endParaRPr lang="en-IN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75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69EA-E2DD-4B73-B015-A37EE401E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effectLst/>
                <a:latin typeface="Georgia" panose="02040502050405020303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E013F-2B76-4D00-B526-CF20EECD5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effectLst/>
                <a:latin typeface="Georgia" panose="02040502050405020303" pitchFamily="18" charset="0"/>
              </a:rPr>
              <a:t>Decision rules will be found based on entropy and information gain ratio pair of each feature. </a:t>
            </a:r>
          </a:p>
          <a:p>
            <a:pPr algn="l"/>
            <a:r>
              <a:rPr lang="en-US" b="0" i="0" dirty="0">
                <a:effectLst/>
                <a:latin typeface="Georgia" panose="02040502050405020303" pitchFamily="18" charset="0"/>
              </a:rPr>
              <a:t>In each level of decision tree, the feature having the maximum gain ratio will be the decision rule.</a:t>
            </a:r>
          </a:p>
        </p:txBody>
      </p:sp>
    </p:spTree>
    <p:extLst>
      <p:ext uri="{BB962C8B-B14F-4D97-AF65-F5344CB8AC3E}">
        <p14:creationId xmlns:p14="http://schemas.microsoft.com/office/powerpoint/2010/main" val="3201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A0CA4-9AF0-4424-B4D4-F0514EDCC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9BD2A-E790-4B3D-8C43-F50C83123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1" y="1253330"/>
            <a:ext cx="11181521" cy="4351338"/>
          </a:xfrm>
        </p:spPr>
        <p:txBody>
          <a:bodyPr/>
          <a:lstStyle/>
          <a:p>
            <a:pPr marL="0" indent="0" algn="just">
              <a:buNone/>
            </a:pPr>
            <a:endParaRPr lang="en-US" b="0" i="0" dirty="0">
              <a:effectLst/>
              <a:latin typeface="Georgia" panose="02040502050405020303" pitchFamily="18" charset="0"/>
            </a:endParaRPr>
          </a:p>
          <a:p>
            <a:pPr algn="just"/>
            <a:r>
              <a:rPr lang="en-US" b="0" i="0" dirty="0">
                <a:effectLst/>
                <a:latin typeface="Georgia" panose="02040502050405020303" pitchFamily="18" charset="0"/>
              </a:rPr>
              <a:t>In ID3 algorithm, we’ve calculated gains for each attribute. Here, we need to calculate gain ratios instead of gains.</a:t>
            </a:r>
          </a:p>
          <a:p>
            <a:pPr algn="just"/>
            <a:endParaRPr lang="en-IN" dirty="0">
              <a:latin typeface="Georgia" panose="020405020504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E3602F-DF75-4191-87F8-1EDE7781E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73" y="3074915"/>
            <a:ext cx="8371795" cy="169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51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B72DD9-E5A5-4D5C-8473-3E4E523FA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68" y="489747"/>
            <a:ext cx="11234446" cy="57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50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41EC96-4872-4DC7-AE0E-A2743138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6" y="419099"/>
            <a:ext cx="10977489" cy="580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97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C54CB2-5152-4231-8F01-8856D2F2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24" y="304386"/>
            <a:ext cx="11239057" cy="626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69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DB2A1-9BE3-4B7F-954D-A3B41045B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525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ID3</a:t>
            </a:r>
            <a:endParaRPr lang="en-IN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60925-035F-4034-8C52-92E4DE538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50" y="1143413"/>
            <a:ext cx="10806950" cy="51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73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6E32F-43D8-48E3-BC79-7DD384867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87" y="351984"/>
            <a:ext cx="11608973" cy="624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80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7A1EF-38D2-44E5-B935-772B06400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747" y="653049"/>
            <a:ext cx="8581012" cy="486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40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1B49C-D3EB-44B3-BB95-CC78B6BF8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86" y="708366"/>
            <a:ext cx="11651628" cy="47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48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3B5339-5BC8-4665-BB37-BE2818E5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0" y="390745"/>
            <a:ext cx="11283910" cy="579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71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3EC90-EFAA-47CB-9B79-9F2EF253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08" y="431042"/>
            <a:ext cx="10899663" cy="546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66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109FA-D4ED-43C0-8A6E-1913AA9A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08" y="728248"/>
            <a:ext cx="10567366" cy="542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6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F5506-0B8F-4E1F-9D54-681D88BF8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22" y="242267"/>
            <a:ext cx="11062985" cy="600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28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33DEF7-3C0C-495A-8E17-5E85E055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34" y="586408"/>
            <a:ext cx="10171043" cy="52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1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7CE0C-7AAB-4EF8-90E6-391CC207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13" y="702779"/>
            <a:ext cx="9359970" cy="487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32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38E9D1-C2E2-4418-A635-8EC19236C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13" y="357601"/>
            <a:ext cx="10656807" cy="599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2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6FD6AF-6B56-445D-AA1A-BC299401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65" y="426207"/>
            <a:ext cx="10616411" cy="586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2951-BD1B-4F02-803D-35C2AE487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latin typeface="Georgia" panose="02040502050405020303" pitchFamily="18" charset="0"/>
              </a:rPr>
              <a:t>End</a:t>
            </a:r>
            <a:endParaRPr lang="en-IN" sz="66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552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A00ED-659B-49E6-A7C6-8762633E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4F9A7-6DE9-4B3F-AC89-8FF8AAE4A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BC9AE-0DD0-41B5-9578-D41E114D7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060" y="428625"/>
            <a:ext cx="10515599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18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A0CA4-9AF0-4424-B4D4-F0514EDCC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9BD2A-E790-4B3D-8C43-F50C83123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1" y="1253330"/>
            <a:ext cx="11181521" cy="4351338"/>
          </a:xfrm>
        </p:spPr>
        <p:txBody>
          <a:bodyPr/>
          <a:lstStyle/>
          <a:p>
            <a:pPr algn="just"/>
            <a:r>
              <a:rPr lang="en-US" b="0" i="0" dirty="0">
                <a:effectLst/>
                <a:latin typeface="Georgia" panose="02040502050405020303" pitchFamily="18" charset="0"/>
              </a:rPr>
              <a:t>Firstly, we need to calculate global entropy. There are 14 examples; 9 instances refer to yes decision, and 5 instances refer to no decision.</a:t>
            </a:r>
          </a:p>
          <a:p>
            <a:pPr algn="just"/>
            <a:endParaRPr lang="en-US" dirty="0">
              <a:latin typeface="Georgia" panose="02040502050405020303" pitchFamily="18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eorgia" panose="02040502050405020303" pitchFamily="18" charset="0"/>
            </a:endParaRPr>
          </a:p>
          <a:p>
            <a:pPr algn="just"/>
            <a:r>
              <a:rPr lang="en-US" b="0" i="0" dirty="0">
                <a:effectLst/>
                <a:latin typeface="Georgia" panose="02040502050405020303" pitchFamily="18" charset="0"/>
              </a:rPr>
              <a:t>In ID3 algorithm, we’ve calculated gains for each attribute. Here, we need to calculate gain ratios instead of gains.</a:t>
            </a:r>
          </a:p>
          <a:p>
            <a:pPr algn="just"/>
            <a:endParaRPr lang="en-IN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BC52C-C721-42B5-AF94-67E4EAB8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2862"/>
            <a:ext cx="10515600" cy="797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E3602F-DF75-4191-87F8-1EDE7781E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77" y="4148341"/>
            <a:ext cx="8371795" cy="169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77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777C3-93FA-4C7E-912B-92E86CF5D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775" y="37257"/>
            <a:ext cx="10515600" cy="1325563"/>
          </a:xfrm>
        </p:spPr>
        <p:txBody>
          <a:bodyPr/>
          <a:lstStyle/>
          <a:p>
            <a:r>
              <a:rPr lang="en-IN" b="1" i="0" dirty="0">
                <a:solidFill>
                  <a:srgbClr val="555555"/>
                </a:solidFill>
                <a:effectLst/>
                <a:latin typeface="Georgia" panose="02040502050405020303" pitchFamily="18" charset="0"/>
              </a:rPr>
              <a:t>Wind Attribute</a:t>
            </a:r>
            <a:endParaRPr lang="en-IN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CCE39-874E-4964-887D-6604BA3D6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" y="1362820"/>
            <a:ext cx="11804450" cy="46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62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59B40-B600-4E27-A05F-A13A9612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61558-0CD2-475A-B915-FFE8EB120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1077135" cy="447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20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777C3-93FA-4C7E-912B-92E86CF5D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775" y="37257"/>
            <a:ext cx="10515600" cy="1325563"/>
          </a:xfrm>
        </p:spPr>
        <p:txBody>
          <a:bodyPr/>
          <a:lstStyle/>
          <a:p>
            <a:pPr algn="l"/>
            <a:r>
              <a:rPr lang="en-IN" b="1" i="0" dirty="0">
                <a:solidFill>
                  <a:srgbClr val="555555"/>
                </a:solidFill>
                <a:effectLst/>
                <a:latin typeface="Georgia" panose="02040502050405020303" pitchFamily="18" charset="0"/>
              </a:rPr>
              <a:t>Outlook Attribute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54A61-032E-41CB-ADDA-E8302F185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5" y="1208503"/>
            <a:ext cx="11097578" cy="534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3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59B40-B600-4E27-A05F-A13A9612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>
              <a:latin typeface="Georgia" panose="020405020504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F67E5-11B9-48A9-83EC-B470F1371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96" y="1414755"/>
            <a:ext cx="11335330" cy="44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9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59B40-B600-4E27-A05F-A13A9612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>
              <a:latin typeface="Georgia" panose="020405020504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F67E5-11B9-48A9-83EC-B470F1371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96" y="1414756"/>
            <a:ext cx="11335330" cy="3263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DD2B95-E03D-4BF3-A88E-211E53E95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96" y="4678018"/>
            <a:ext cx="11401382" cy="148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95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3337-898D-4FFA-9337-FCC1A4F38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555555"/>
                </a:solidFill>
                <a:effectLst/>
                <a:latin typeface="Georgia" panose="02040502050405020303" pitchFamily="18" charset="0"/>
              </a:rPr>
              <a:t>Humidity Attribute</a:t>
            </a:r>
            <a:endParaRPr lang="en-IN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B3FD1-5857-4B09-B610-C0FF5E273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Georgia" panose="02040502050405020303" pitchFamily="18" charset="0"/>
              </a:rPr>
              <a:t>H</a:t>
            </a:r>
            <a:r>
              <a:rPr lang="en-US" b="0" i="0" dirty="0">
                <a:effectLst/>
                <a:latin typeface="Georgia" panose="02040502050405020303" pitchFamily="18" charset="0"/>
              </a:rPr>
              <a:t>umidity is a continuous attribute. </a:t>
            </a:r>
          </a:p>
          <a:p>
            <a:pPr algn="just"/>
            <a:r>
              <a:rPr lang="en-US" b="0" i="0" dirty="0">
                <a:effectLst/>
                <a:latin typeface="Georgia" panose="02040502050405020303" pitchFamily="18" charset="0"/>
              </a:rPr>
              <a:t>Need to convert continuous values to nominal ones. </a:t>
            </a:r>
          </a:p>
          <a:p>
            <a:pPr algn="just"/>
            <a:r>
              <a:rPr lang="en-US" b="0" i="0" dirty="0">
                <a:effectLst/>
                <a:latin typeface="Georgia" panose="02040502050405020303" pitchFamily="18" charset="0"/>
              </a:rPr>
              <a:t>C4.5 proposes to perform binary split based on a threshold value. </a:t>
            </a:r>
          </a:p>
          <a:p>
            <a:pPr algn="just"/>
            <a:r>
              <a:rPr lang="en-US" b="0" i="0" dirty="0">
                <a:effectLst/>
                <a:latin typeface="Georgia" panose="02040502050405020303" pitchFamily="18" charset="0"/>
              </a:rPr>
              <a:t>Threshold should be a value which offers maximum gain for that attribute. </a:t>
            </a:r>
          </a:p>
          <a:p>
            <a:pPr algn="just"/>
            <a:r>
              <a:rPr lang="en-US" dirty="0">
                <a:latin typeface="Georgia" panose="02040502050405020303" pitchFamily="18" charset="0"/>
              </a:rPr>
              <a:t>H</a:t>
            </a:r>
            <a:r>
              <a:rPr lang="en-US" b="0" i="0" dirty="0">
                <a:effectLst/>
                <a:latin typeface="Georgia" panose="02040502050405020303" pitchFamily="18" charset="0"/>
              </a:rPr>
              <a:t>umidity attribute. </a:t>
            </a:r>
          </a:p>
          <a:p>
            <a:pPr lvl="1" algn="just"/>
            <a:r>
              <a:rPr lang="en-US" dirty="0">
                <a:latin typeface="Georgia" panose="02040502050405020303" pitchFamily="18" charset="0"/>
              </a:rPr>
              <a:t>Sort the </a:t>
            </a:r>
            <a:r>
              <a:rPr lang="en-US" b="0" i="0" dirty="0">
                <a:effectLst/>
                <a:latin typeface="Georgia" panose="02040502050405020303" pitchFamily="18" charset="0"/>
              </a:rPr>
              <a:t>humidity values smallest to largest.</a:t>
            </a:r>
            <a:endParaRPr lang="en-IN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992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9B9B8-36E7-414F-9485-1F31454F4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01C35D-E242-44AE-AD3B-2F0DE90A2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851"/>
            <a:ext cx="10978662" cy="6506288"/>
          </a:xfrm>
        </p:spPr>
      </p:pic>
    </p:spTree>
    <p:extLst>
      <p:ext uri="{BB962C8B-B14F-4D97-AF65-F5344CB8AC3E}">
        <p14:creationId xmlns:p14="http://schemas.microsoft.com/office/powerpoint/2010/main" val="2861137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2BFBF0-EEBF-4DDB-A332-D142F1C76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41" y="497164"/>
            <a:ext cx="11648710" cy="624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00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34FA1-2ACA-4844-BCB0-8B7DFBB0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C744B-0EAE-4C0E-8DA1-96904B3A2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rgbClr val="555555"/>
                </a:solidFill>
                <a:latin typeface="Georgia" panose="02040502050405020303" pitchFamily="18" charset="0"/>
              </a:rPr>
              <a:t>I</a:t>
            </a:r>
            <a:r>
              <a:rPr lang="en-US" b="0" i="0" dirty="0">
                <a:solidFill>
                  <a:srgbClr val="555555"/>
                </a:solidFill>
                <a:effectLst/>
                <a:latin typeface="Georgia" panose="02040502050405020303" pitchFamily="18" charset="0"/>
              </a:rPr>
              <a:t>terate on all humidity values and separate dataset into two parts as instances less than or equal to current value, and instances greater than the current value.</a:t>
            </a:r>
          </a:p>
          <a:p>
            <a:pPr algn="just"/>
            <a:r>
              <a:rPr lang="en-US" b="0" i="0" dirty="0">
                <a:solidFill>
                  <a:srgbClr val="555555"/>
                </a:solidFill>
                <a:effectLst/>
                <a:latin typeface="Georgia" panose="02040502050405020303" pitchFamily="18" charset="0"/>
              </a:rPr>
              <a:t> Calculate the gain and gain ratio for every step. </a:t>
            </a:r>
          </a:p>
          <a:p>
            <a:pPr algn="just"/>
            <a:r>
              <a:rPr lang="en-US" b="0" i="0" dirty="0">
                <a:solidFill>
                  <a:srgbClr val="555555"/>
                </a:solidFill>
                <a:effectLst/>
                <a:latin typeface="Georgia" panose="02040502050405020303" pitchFamily="18" charset="0"/>
              </a:rPr>
              <a:t>The value which maximizes the gain would be the threshold.</a:t>
            </a:r>
            <a:endParaRPr lang="en-IN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50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34FA1-2ACA-4844-BCB0-8B7DFBB0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B6F9F-2FFA-432D-9A29-ECC08557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7" y="1338751"/>
            <a:ext cx="10947522" cy="2277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ABF777-E219-4886-8A31-90DD56DB7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78" y="4380645"/>
            <a:ext cx="1108992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97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34FA1-2ACA-4844-BCB0-8B7DFBB0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F54B4-C8E1-46FD-B4FE-3EB605024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1199"/>
            <a:ext cx="10978662" cy="2617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39565A-D54A-4245-B415-280FAA7C6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300"/>
            <a:ext cx="11273431" cy="152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64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34FA1-2ACA-4844-BCB0-8B7DFBB0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702AF-34BA-4316-8EC0-7BCA35D28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5936"/>
            <a:ext cx="11253832" cy="41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39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34FA1-2ACA-4844-BCB0-8B7DFBB0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A7BB3-E26C-4F7F-9504-9CE256493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40" y="1449937"/>
            <a:ext cx="11000320" cy="372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11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D819-D2F9-45E3-8B01-67C4E119B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374AB-AC8F-4769-8ADB-0F872886B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Georgia" panose="02040502050405020303" pitchFamily="18" charset="0"/>
              </a:rPr>
              <a:t>G</a:t>
            </a:r>
            <a:r>
              <a:rPr lang="en-US" b="0" i="0" dirty="0">
                <a:effectLst/>
                <a:latin typeface="Georgia" panose="02040502050405020303" pitchFamily="18" charset="0"/>
              </a:rPr>
              <a:t>ain maximizes when threshold is equal to </a:t>
            </a:r>
            <a:r>
              <a:rPr lang="en-US" b="0" i="0" dirty="0">
                <a:effectLst/>
                <a:highlight>
                  <a:srgbClr val="FFFF00"/>
                </a:highlight>
                <a:latin typeface="Georgia" panose="02040502050405020303" pitchFamily="18" charset="0"/>
              </a:rPr>
              <a:t>80</a:t>
            </a:r>
            <a:r>
              <a:rPr lang="en-US" b="0" i="0" dirty="0">
                <a:effectLst/>
                <a:latin typeface="Georgia" panose="02040502050405020303" pitchFamily="18" charset="0"/>
              </a:rPr>
              <a:t> for humidity. This means that we need to compare other nominal attributes and comparison of humidity to 80 to create a branch in our tree.</a:t>
            </a:r>
            <a:endParaRPr lang="en-IN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419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176D-3A1E-4F76-BE0D-E88C96258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Temperature Attribute</a:t>
            </a:r>
            <a:endParaRPr lang="en-IN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90CEF-D74B-4656-9B7E-A96C3FF8A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>
                <a:effectLst/>
                <a:latin typeface="Georgia" panose="02040502050405020303" pitchFamily="18" charset="0"/>
              </a:rPr>
              <a:t>Temperature feature is continuous as well. When I apply binary split to temperature for all possible split points, the following decision rule maximizes for both gain and gain ratio.</a:t>
            </a:r>
          </a:p>
          <a:p>
            <a:pPr marL="0" indent="0" algn="just">
              <a:buNone/>
            </a:pPr>
            <a:endParaRPr lang="en-US" b="0" i="0" dirty="0">
              <a:effectLst/>
              <a:latin typeface="Georgia" panose="02040502050405020303" pitchFamily="18" charset="0"/>
            </a:endParaRPr>
          </a:p>
          <a:p>
            <a:pPr algn="just"/>
            <a:r>
              <a:rPr lang="en-US" b="1" i="0" dirty="0">
                <a:effectLst/>
                <a:latin typeface="Georgia" panose="02040502050405020303" pitchFamily="18" charset="0"/>
              </a:rPr>
              <a:t>Gain(Decision, Temperature &lt;&gt; </a:t>
            </a:r>
            <a:r>
              <a:rPr lang="en-US" b="1" i="0" dirty="0">
                <a:effectLst/>
                <a:highlight>
                  <a:srgbClr val="FFFF00"/>
                </a:highlight>
                <a:latin typeface="Georgia" panose="02040502050405020303" pitchFamily="18" charset="0"/>
              </a:rPr>
              <a:t>83</a:t>
            </a:r>
            <a:r>
              <a:rPr lang="en-US" b="1" i="0" dirty="0">
                <a:effectLst/>
                <a:latin typeface="Georgia" panose="02040502050405020303" pitchFamily="18" charset="0"/>
              </a:rPr>
              <a:t>) = 0.113, </a:t>
            </a:r>
            <a:r>
              <a:rPr lang="en-US" b="1" i="0" dirty="0" err="1">
                <a:effectLst/>
                <a:latin typeface="Georgia" panose="02040502050405020303" pitchFamily="18" charset="0"/>
              </a:rPr>
              <a:t>GainRatio</a:t>
            </a:r>
            <a:r>
              <a:rPr lang="en-US" b="1" i="0" dirty="0">
                <a:effectLst/>
                <a:latin typeface="Georgia" panose="02040502050405020303" pitchFamily="18" charset="0"/>
              </a:rPr>
              <a:t>(Decision, Temperature&lt;&gt; 83) = 0.305</a:t>
            </a:r>
            <a:endParaRPr lang="en-US" b="0" i="0" dirty="0">
              <a:effectLst/>
              <a:latin typeface="Georgia" panose="02040502050405020303" pitchFamily="18" charset="0"/>
            </a:endParaRPr>
          </a:p>
          <a:p>
            <a:pPr algn="just"/>
            <a:endParaRPr lang="en-IN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237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B6C01-085A-4DCD-8BD9-9ADDC499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Node Selection</a:t>
            </a:r>
            <a:endParaRPr lang="en-IN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59D01-6D9A-4028-8DCC-2381EF6CA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6863"/>
            <a:ext cx="10267563" cy="33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00DA-61DA-4009-A0C2-55D6BCA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Summary</a:t>
            </a:r>
            <a:endParaRPr lang="en-IN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E96E8-F45B-4420-9CC7-10956F154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>
                <a:effectLst/>
                <a:latin typeface="Georgia" panose="02040502050405020303" pitchFamily="18" charset="0"/>
              </a:rPr>
              <a:t>C4.5 algorithm solves most of problems in ID3. </a:t>
            </a:r>
          </a:p>
          <a:p>
            <a:pPr algn="just"/>
            <a:r>
              <a:rPr lang="en-US" b="0" i="0" dirty="0">
                <a:effectLst/>
                <a:latin typeface="Georgia" panose="02040502050405020303" pitchFamily="18" charset="0"/>
              </a:rPr>
              <a:t>The algorithm uses gain ratios instead of gains. </a:t>
            </a:r>
          </a:p>
          <a:p>
            <a:pPr algn="just"/>
            <a:r>
              <a:rPr lang="en-US" b="0" i="0" dirty="0">
                <a:effectLst/>
                <a:latin typeface="Georgia" panose="02040502050405020303" pitchFamily="18" charset="0"/>
              </a:rPr>
              <a:t>It creates more generalized trees and not to fall into overfitting. </a:t>
            </a:r>
            <a:endParaRPr lang="en-US" dirty="0">
              <a:latin typeface="Georgia" panose="02040502050405020303" pitchFamily="18" charset="0"/>
            </a:endParaRPr>
          </a:p>
          <a:p>
            <a:pPr algn="just"/>
            <a:r>
              <a:rPr lang="en-US" b="0" i="0" dirty="0">
                <a:effectLst/>
                <a:latin typeface="Georgia" panose="02040502050405020303" pitchFamily="18" charset="0"/>
              </a:rPr>
              <a:t>The algorithm transforms continuous attributes to nominal ones based on gain maximization and in this way it can handle continuous data</a:t>
            </a:r>
          </a:p>
          <a:p>
            <a:pPr algn="just"/>
            <a:r>
              <a:rPr lang="en-US" b="0" i="0" dirty="0">
                <a:effectLst/>
                <a:latin typeface="Georgia" panose="02040502050405020303" pitchFamily="18" charset="0"/>
              </a:rPr>
              <a:t>Additionally, it can ignore instances including missing data and handle missing dataset. </a:t>
            </a:r>
            <a:endParaRPr lang="en-IN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312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21BE2-7661-4C03-B434-13D5CB518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FB1C8-3F4C-4183-931A-0F8E45C1E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https://www.youtube.com/channel/UCd4q5ZqV-fR1RU3SzaK4Sog/playlists</a:t>
            </a:r>
          </a:p>
        </p:txBody>
      </p:sp>
    </p:spTree>
    <p:extLst>
      <p:ext uri="{BB962C8B-B14F-4D97-AF65-F5344CB8AC3E}">
        <p14:creationId xmlns:p14="http://schemas.microsoft.com/office/powerpoint/2010/main" val="51331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DECD-DE70-476C-82D3-734D77CF7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A5569-CD53-4C9C-8AD1-8E5DF395D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8FA8E-C9D7-48A8-B40A-20622F755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43" y="365125"/>
            <a:ext cx="10767392" cy="58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93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8131DD-C75B-4A63-9137-97CBB0B3F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9" y="242374"/>
            <a:ext cx="11430226" cy="62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66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26DC25-6A32-4657-9869-0485183E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6" y="373892"/>
            <a:ext cx="11520858" cy="561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17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8131DD-C75B-4A63-9137-97CBB0B3F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9" y="242374"/>
            <a:ext cx="11430226" cy="62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0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DA854D-68FF-4BE5-9A3A-B9153A526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37" y="477698"/>
            <a:ext cx="10890802" cy="551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89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5CACCCA6A2F4B826633AF63C01814" ma:contentTypeVersion="4" ma:contentTypeDescription="Create a new document." ma:contentTypeScope="" ma:versionID="39b57c08188997e0595fa070e682dae2">
  <xsd:schema xmlns:xsd="http://www.w3.org/2001/XMLSchema" xmlns:xs="http://www.w3.org/2001/XMLSchema" xmlns:p="http://schemas.microsoft.com/office/2006/metadata/properties" xmlns:ns2="aa8502c3-c2ce-4a7c-b654-b20deb31b3a4" targetNamespace="http://schemas.microsoft.com/office/2006/metadata/properties" ma:root="true" ma:fieldsID="9abee85fb150d4124e3837f8663e840f" ns2:_="">
    <xsd:import namespace="aa8502c3-c2ce-4a7c-b654-b20deb31b3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502c3-c2ce-4a7c-b654-b20deb31b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6583D0-C23B-472A-B14E-B6C81E90CD65}"/>
</file>

<file path=customXml/itemProps2.xml><?xml version="1.0" encoding="utf-8"?>
<ds:datastoreItem xmlns:ds="http://schemas.openxmlformats.org/officeDocument/2006/customXml" ds:itemID="{F3C1BE7D-524D-4D2E-861B-B1E51563874B}"/>
</file>

<file path=customXml/itemProps3.xml><?xml version="1.0" encoding="utf-8"?>
<ds:datastoreItem xmlns:ds="http://schemas.openxmlformats.org/officeDocument/2006/customXml" ds:itemID="{4CFFF3C2-8967-4905-8389-FC77E6E8B89D}"/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506</Words>
  <Application>Microsoft Office PowerPoint</Application>
  <PresentationFormat>Widescreen</PresentationFormat>
  <Paragraphs>55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Georgia</vt:lpstr>
      <vt:lpstr>Office Theme</vt:lpstr>
      <vt:lpstr>C4.5</vt:lpstr>
      <vt:lpstr>ID3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C4.5</vt:lpstr>
      <vt:lpstr>Objective</vt:lpstr>
      <vt:lpstr>Contd…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  <vt:lpstr>PowerPoint Presentation</vt:lpstr>
      <vt:lpstr>Contd…</vt:lpstr>
      <vt:lpstr>Wind Attribute</vt:lpstr>
      <vt:lpstr>Contd…</vt:lpstr>
      <vt:lpstr>Outlook Attribute</vt:lpstr>
      <vt:lpstr>Contd…</vt:lpstr>
      <vt:lpstr>Contd…</vt:lpstr>
      <vt:lpstr>Humidity Attribute</vt:lpstr>
      <vt:lpstr>PowerPoint Presentation</vt:lpstr>
      <vt:lpstr>Contd…</vt:lpstr>
      <vt:lpstr>Contd…</vt:lpstr>
      <vt:lpstr>Contd…</vt:lpstr>
      <vt:lpstr>Contd…</vt:lpstr>
      <vt:lpstr>Contd…</vt:lpstr>
      <vt:lpstr>Contd…</vt:lpstr>
      <vt:lpstr>Temperature Attribute</vt:lpstr>
      <vt:lpstr>Node Selection</vt:lpstr>
      <vt:lpstr>Summary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Selvi C (CSE)</dc:creator>
  <cp:lastModifiedBy>Selvi C (CSE)</cp:lastModifiedBy>
  <cp:revision>13</cp:revision>
  <dcterms:created xsi:type="dcterms:W3CDTF">2021-02-05T00:38:28Z</dcterms:created>
  <dcterms:modified xsi:type="dcterms:W3CDTF">2021-02-19T01:51:28Z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0x01010016D5CACCCA6A2F4B826633AF63C01814</vt:lpwstr>
  </property>
</Properties>
</file>